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731" autoAdjust="0"/>
  </p:normalViewPr>
  <p:slideViewPr>
    <p:cSldViewPr snapToGrid="0">
      <p:cViewPr varScale="1">
        <p:scale>
          <a:sx n="90" d="100"/>
          <a:sy n="90" d="100"/>
        </p:scale>
        <p:origin x="1332" y="78"/>
      </p:cViewPr>
      <p:guideLst/>
    </p:cSldViewPr>
  </p:slideViewPr>
  <p:outlineViewPr>
    <p:cViewPr>
      <p:scale>
        <a:sx n="33" d="100"/>
        <a:sy n="33" d="100"/>
      </p:scale>
      <p:origin x="0" y="-1830"/>
    </p:cViewPr>
  </p:outlineViewPr>
  <p:notesTextViewPr>
    <p:cViewPr>
      <p:scale>
        <a:sx n="1" d="1"/>
        <a:sy n="1" d="1"/>
      </p:scale>
      <p:origin x="0" y="-558"/>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les | TRICS" userId="e39e6a2d-cb02-47f7-a2e2-d83a41b76ae8" providerId="ADAL" clId="{737960FA-74A5-429A-8612-9B24DB382BF1}"/>
    <pc:docChg chg="modSld">
      <pc:chgData name="Ian Coles | TRICS" userId="e39e6a2d-cb02-47f7-a2e2-d83a41b76ae8" providerId="ADAL" clId="{737960FA-74A5-429A-8612-9B24DB382BF1}" dt="2022-11-24T14:45:36.771" v="153" actId="20577"/>
      <pc:docMkLst>
        <pc:docMk/>
      </pc:docMkLst>
      <pc:sldChg chg="modSp mod">
        <pc:chgData name="Ian Coles | TRICS" userId="e39e6a2d-cb02-47f7-a2e2-d83a41b76ae8" providerId="ADAL" clId="{737960FA-74A5-429A-8612-9B24DB382BF1}" dt="2022-11-24T14:35:27.443" v="1" actId="20577"/>
        <pc:sldMkLst>
          <pc:docMk/>
          <pc:sldMk cId="2730986130" sldId="258"/>
        </pc:sldMkLst>
        <pc:spChg chg="mod">
          <ac:chgData name="Ian Coles | TRICS" userId="e39e6a2d-cb02-47f7-a2e2-d83a41b76ae8" providerId="ADAL" clId="{737960FA-74A5-429A-8612-9B24DB382BF1}" dt="2022-11-24T14:35:27.443" v="1" actId="20577"/>
          <ac:spMkLst>
            <pc:docMk/>
            <pc:sldMk cId="2730986130" sldId="258"/>
            <ac:spMk id="2" creationId="{00000000-0000-0000-0000-000000000000}"/>
          </ac:spMkLst>
        </pc:spChg>
      </pc:sldChg>
      <pc:sldChg chg="modSp mod">
        <pc:chgData name="Ian Coles | TRICS" userId="e39e6a2d-cb02-47f7-a2e2-d83a41b76ae8" providerId="ADAL" clId="{737960FA-74A5-429A-8612-9B24DB382BF1}" dt="2022-11-24T14:37:27.623" v="3" actId="20577"/>
        <pc:sldMkLst>
          <pc:docMk/>
          <pc:sldMk cId="685408063" sldId="259"/>
        </pc:sldMkLst>
        <pc:spChg chg="mod">
          <ac:chgData name="Ian Coles | TRICS" userId="e39e6a2d-cb02-47f7-a2e2-d83a41b76ae8" providerId="ADAL" clId="{737960FA-74A5-429A-8612-9B24DB382BF1}" dt="2022-11-24T14:37:27.623" v="3" actId="20577"/>
          <ac:spMkLst>
            <pc:docMk/>
            <pc:sldMk cId="685408063" sldId="259"/>
            <ac:spMk id="3" creationId="{00000000-0000-0000-0000-000000000000}"/>
          </ac:spMkLst>
        </pc:spChg>
      </pc:sldChg>
      <pc:sldChg chg="modSp mod">
        <pc:chgData name="Ian Coles | TRICS" userId="e39e6a2d-cb02-47f7-a2e2-d83a41b76ae8" providerId="ADAL" clId="{737960FA-74A5-429A-8612-9B24DB382BF1}" dt="2022-11-24T14:41:03.990" v="7" actId="20577"/>
        <pc:sldMkLst>
          <pc:docMk/>
          <pc:sldMk cId="698630097" sldId="261"/>
        </pc:sldMkLst>
        <pc:spChg chg="mod">
          <ac:chgData name="Ian Coles | TRICS" userId="e39e6a2d-cb02-47f7-a2e2-d83a41b76ae8" providerId="ADAL" clId="{737960FA-74A5-429A-8612-9B24DB382BF1}" dt="2022-11-24T14:41:03.990" v="7" actId="20577"/>
          <ac:spMkLst>
            <pc:docMk/>
            <pc:sldMk cId="698630097" sldId="261"/>
            <ac:spMk id="3" creationId="{00000000-0000-0000-0000-000000000000}"/>
          </ac:spMkLst>
        </pc:spChg>
      </pc:sldChg>
      <pc:sldChg chg="modSp mod modNotesTx">
        <pc:chgData name="Ian Coles | TRICS" userId="e39e6a2d-cb02-47f7-a2e2-d83a41b76ae8" providerId="ADAL" clId="{737960FA-74A5-429A-8612-9B24DB382BF1}" dt="2022-11-24T14:45:36.771" v="153" actId="20577"/>
        <pc:sldMkLst>
          <pc:docMk/>
          <pc:sldMk cId="1300710888" sldId="267"/>
        </pc:sldMkLst>
        <pc:spChg chg="mod">
          <ac:chgData name="Ian Coles | TRICS" userId="e39e6a2d-cb02-47f7-a2e2-d83a41b76ae8" providerId="ADAL" clId="{737960FA-74A5-429A-8612-9B24DB382BF1}" dt="2022-11-24T14:42:40.256" v="10" actId="20577"/>
          <ac:spMkLst>
            <pc:docMk/>
            <pc:sldMk cId="1300710888" sldId="267"/>
            <ac:spMk id="2" creationId="{00000000-0000-0000-0000-000000000000}"/>
          </ac:spMkLst>
        </pc:spChg>
        <pc:spChg chg="mod">
          <ac:chgData name="Ian Coles | TRICS" userId="e39e6a2d-cb02-47f7-a2e2-d83a41b76ae8" providerId="ADAL" clId="{737960FA-74A5-429A-8612-9B24DB382BF1}" dt="2022-11-24T14:43:29.584" v="106" actId="20577"/>
          <ac:spMkLst>
            <pc:docMk/>
            <pc:sldMk cId="1300710888" sldId="267"/>
            <ac:spMk id="5" creationId="{BEAF5971-FF62-54EA-170F-465519F2447C}"/>
          </ac:spMkLst>
        </pc:spChg>
      </pc:sldChg>
    </pc:docChg>
  </pc:docChgLst>
  <pc:docChgLst>
    <pc:chgData name="Matt Hogben - GT TRA" userId="caeb720f-3919-456e-a079-cd0dc5017a0f" providerId="ADAL" clId="{F74A709B-ED8A-4675-8E77-9BBD644A63E6}"/>
    <pc:docChg chg="modSld">
      <pc:chgData name="Matt Hogben - GT TRA" userId="caeb720f-3919-456e-a079-cd0dc5017a0f" providerId="ADAL" clId="{F74A709B-ED8A-4675-8E77-9BBD644A63E6}" dt="2022-11-02T08:33:32.200" v="14" actId="20577"/>
      <pc:docMkLst>
        <pc:docMk/>
      </pc:docMkLst>
      <pc:sldChg chg="modSp mod">
        <pc:chgData name="Matt Hogben - GT TRA" userId="caeb720f-3919-456e-a079-cd0dc5017a0f" providerId="ADAL" clId="{F74A709B-ED8A-4675-8E77-9BBD644A63E6}" dt="2022-11-02T08:07:18.862" v="2" actId="20577"/>
        <pc:sldMkLst>
          <pc:docMk/>
          <pc:sldMk cId="1888121834" sldId="256"/>
        </pc:sldMkLst>
        <pc:spChg chg="mod">
          <ac:chgData name="Matt Hogben - GT TRA" userId="caeb720f-3919-456e-a079-cd0dc5017a0f" providerId="ADAL" clId="{F74A709B-ED8A-4675-8E77-9BBD644A63E6}" dt="2022-11-02T08:07:18.862" v="2" actId="20577"/>
          <ac:spMkLst>
            <pc:docMk/>
            <pc:sldMk cId="1888121834" sldId="256"/>
            <ac:spMk id="2" creationId="{00000000-0000-0000-0000-000000000000}"/>
          </ac:spMkLst>
        </pc:spChg>
      </pc:sldChg>
      <pc:sldChg chg="modSp mod">
        <pc:chgData name="Matt Hogben - GT TRA" userId="caeb720f-3919-456e-a079-cd0dc5017a0f" providerId="ADAL" clId="{F74A709B-ED8A-4675-8E77-9BBD644A63E6}" dt="2022-11-02T08:08:07.428" v="3" actId="20577"/>
        <pc:sldMkLst>
          <pc:docMk/>
          <pc:sldMk cId="1718812715" sldId="257"/>
        </pc:sldMkLst>
        <pc:spChg chg="mod">
          <ac:chgData name="Matt Hogben - GT TRA" userId="caeb720f-3919-456e-a079-cd0dc5017a0f" providerId="ADAL" clId="{F74A709B-ED8A-4675-8E77-9BBD644A63E6}" dt="2022-11-02T08:08:07.428" v="3" actId="20577"/>
          <ac:spMkLst>
            <pc:docMk/>
            <pc:sldMk cId="1718812715" sldId="257"/>
            <ac:spMk id="3" creationId="{00000000-0000-0000-0000-000000000000}"/>
          </ac:spMkLst>
        </pc:spChg>
      </pc:sldChg>
      <pc:sldChg chg="modNotesTx">
        <pc:chgData name="Matt Hogben - GT TRA" userId="caeb720f-3919-456e-a079-cd0dc5017a0f" providerId="ADAL" clId="{F74A709B-ED8A-4675-8E77-9BBD644A63E6}" dt="2022-11-02T08:25:51.103" v="8" actId="20577"/>
        <pc:sldMkLst>
          <pc:docMk/>
          <pc:sldMk cId="698630097" sldId="261"/>
        </pc:sldMkLst>
      </pc:sldChg>
      <pc:sldChg chg="modNotesTx">
        <pc:chgData name="Matt Hogben - GT TRA" userId="caeb720f-3919-456e-a079-cd0dc5017a0f" providerId="ADAL" clId="{F74A709B-ED8A-4675-8E77-9BBD644A63E6}" dt="2022-11-02T08:33:32.200" v="14" actId="20577"/>
        <pc:sldMkLst>
          <pc:docMk/>
          <pc:sldMk cId="1300710888"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D75F6-C575-4993-B7DC-F66448725145}" type="datetimeFigureOut">
              <a:rPr lang="en-US" smtClean="0"/>
              <a:t>11/24/2022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225A2-7D03-413E-BA3B-EF83054293A6}" type="slidenum">
              <a:rPr lang="en-US" smtClean="0"/>
              <a:t>‹#›</a:t>
            </a:fld>
            <a:endParaRPr lang="en-US"/>
          </a:p>
        </p:txBody>
      </p:sp>
    </p:spTree>
    <p:extLst>
      <p:ext uri="{BB962C8B-B14F-4D97-AF65-F5344CB8AC3E}">
        <p14:creationId xmlns:p14="http://schemas.microsoft.com/office/powerpoint/2010/main" val="139898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everyone and welcome back from the lunch break.</a:t>
            </a:r>
          </a:p>
          <a:p>
            <a:endParaRPr lang="en-GB" dirty="0"/>
          </a:p>
          <a:p>
            <a:r>
              <a:rPr lang="en-GB" dirty="0"/>
              <a:t>I’m Matt Hogben from Kent County Council and I’m a member of the TRICS Board of Directors.</a:t>
            </a:r>
          </a:p>
          <a:p>
            <a:endParaRPr lang="en-GB" dirty="0"/>
          </a:p>
          <a:p>
            <a:r>
              <a:rPr lang="en-GB" dirty="0"/>
              <a:t>In this presentation I shall be speaking about some recent analyses undertaken by TRICS into trip rate differences at Petrol stations with and without significant retail elements.  Over a number of years we have noticed within our Bureau Service and questions being submitted to us by users, that there was an interest in discovering if there was a difference between these two sub-categories of Petrol Stations.</a:t>
            </a:r>
            <a:endParaRPr lang="en-US" dirty="0"/>
          </a:p>
        </p:txBody>
      </p:sp>
      <p:sp>
        <p:nvSpPr>
          <p:cNvPr id="4" name="Slide Number Placeholder 3"/>
          <p:cNvSpPr>
            <a:spLocks noGrp="1"/>
          </p:cNvSpPr>
          <p:nvPr>
            <p:ph type="sldNum" sz="quarter" idx="10"/>
          </p:nvPr>
        </p:nvSpPr>
        <p:spPr/>
        <p:txBody>
          <a:bodyPr/>
          <a:lstStyle/>
          <a:p>
            <a:fld id="{C13225A2-7D03-413E-BA3B-EF83054293A6}" type="slidenum">
              <a:rPr lang="en-US" smtClean="0"/>
              <a:t>1</a:t>
            </a:fld>
            <a:endParaRPr lang="en-US"/>
          </a:p>
        </p:txBody>
      </p:sp>
    </p:spTree>
    <p:extLst>
      <p:ext uri="{BB962C8B-B14F-4D97-AF65-F5344CB8AC3E}">
        <p14:creationId xmlns:p14="http://schemas.microsoft.com/office/powerpoint/2010/main" val="3222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we have a similar tale for the Weekend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A few more examples here, the trip rates per filling bay for the period 2000 to 2009 for the filling stations with significant retail are 60.9.4% higher than standard filling stations over the 7am to 10am time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This increases to 125.7% in the 4pm to 7pm time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Where as for the period 2010 to 2021 there doesn’t see to be a flattening in the percentage increase across the time periods as observed with the weekday analysis.  With 53.8% in the 7am to 10 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and 96.8% in the 4pm to 7pm time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Again very significant differences.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3225A2-7D03-413E-BA3B-EF83054293A6}" type="slidenum">
              <a:rPr lang="en-US" smtClean="0"/>
              <a:t>10</a:t>
            </a:fld>
            <a:endParaRPr lang="en-US"/>
          </a:p>
        </p:txBody>
      </p:sp>
    </p:spTree>
    <p:extLst>
      <p:ext uri="{BB962C8B-B14F-4D97-AF65-F5344CB8AC3E}">
        <p14:creationId xmlns:p14="http://schemas.microsoft.com/office/powerpoint/2010/main" val="346548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table takes the percentage increases for both Weekday and Weekends so that we can see if there are any patterns arising from the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It can be seen that the observed percentage increases at the weekend are greater than the weekday ones across all time periods and years of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Also the 4pm to 7pm period is has a larger difference than the 7am to 10am period. When comparing similar time periods and years of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However, there are no real emerging patterns as such, as the figures appear to be quite different between time periods and years of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3225A2-7D03-413E-BA3B-EF83054293A6}" type="slidenum">
              <a:rPr lang="en-US" smtClean="0"/>
              <a:t>11</a:t>
            </a:fld>
            <a:endParaRPr lang="en-US"/>
          </a:p>
        </p:txBody>
      </p:sp>
    </p:spTree>
    <p:extLst>
      <p:ext uri="{BB962C8B-B14F-4D97-AF65-F5344CB8AC3E}">
        <p14:creationId xmlns:p14="http://schemas.microsoft.com/office/powerpoint/2010/main" val="103656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has been learnt from undertaking this piece of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work was undertaken to reflect upon questions raised by our users as to whether the provision of a significant retail element at Petrol Filling Stations actually made a difference in Trip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desk top study, using the information we have available within the TRICS Database, has revealed that trip rates per filling bay are increased by the inclusion of a significant retail element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changes seen differ between the years of assessment and the time periods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level of increase between 2010 to 2021 appear to be less than the previous 10 years, but they are still all significant.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the PM Period figures are increasing more when compared to the 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full Technical Note is available within the </a:t>
            </a:r>
            <a:r>
              <a:rPr lang="en-GB" sz="1200" kern="1200">
                <a:solidFill>
                  <a:schemeClr val="tx1"/>
                </a:solidFill>
                <a:effectLst/>
                <a:latin typeface="+mn-lt"/>
                <a:ea typeface="+mn-ea"/>
                <a:cs typeface="+mn-cs"/>
              </a:rPr>
              <a:t>Library module of TRICS.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3225A2-7D03-413E-BA3B-EF83054293A6}" type="slidenum">
              <a:rPr lang="en-US" smtClean="0"/>
              <a:t>12</a:t>
            </a:fld>
            <a:endParaRPr lang="en-US"/>
          </a:p>
        </p:txBody>
      </p:sp>
    </p:spTree>
    <p:extLst>
      <p:ext uri="{BB962C8B-B14F-4D97-AF65-F5344CB8AC3E}">
        <p14:creationId xmlns:p14="http://schemas.microsoft.com/office/powerpoint/2010/main" val="417001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here is some background to this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you will all be aware, the TRICS database contains a large number of surveys covering the Petrol Filling Station Land Use. This Land Use is split into 2 sub-categories, Petrol Filling Station and Petrol Filling Station with Retail and the aim of this analysis is to compare the trip rates for each of these two sub-categories.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Firstly: This technical note does not to provide any reasoning for the results obtained.  But is intended to provide TRICS Users with a clear understanding of the comparison between the Petrol Filling Station Sub-Categories and for this information to be interpreted by practitioners using their own professional judgement.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Petrol Station Land use is still very popular with Users and is still high on the list of required surveys from our Annual User Survey.  Therefore, we ensure that both sub-categories are considered within our Annual Data Collection Programme to make sure that this land use data is collected and added to the database on a regular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Petrol Filling Stations have changed considerably since the beginning of the TRICS system.  With larger and larger retail elements becoming more and more popular.  The 13/B sub-category was added into the system when we started to notice that larger retail elements were becoming more common amongst these facilities and required the existing data set to be split.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Since 2000 multi-modal surveys were introduced into the TRICS Database, and surveys at this Land Use have continued to have surveys of both Vehicle Only and Multi-modal being undertaken.</a:t>
            </a:r>
          </a:p>
        </p:txBody>
      </p:sp>
      <p:sp>
        <p:nvSpPr>
          <p:cNvPr id="4" name="Slide Number Placeholder 3"/>
          <p:cNvSpPr>
            <a:spLocks noGrp="1"/>
          </p:cNvSpPr>
          <p:nvPr>
            <p:ph type="sldNum" sz="quarter" idx="10"/>
          </p:nvPr>
        </p:nvSpPr>
        <p:spPr/>
        <p:txBody>
          <a:bodyPr/>
          <a:lstStyle/>
          <a:p>
            <a:fld id="{C13225A2-7D03-413E-BA3B-EF83054293A6}" type="slidenum">
              <a:rPr lang="en-US" smtClean="0"/>
              <a:t>2</a:t>
            </a:fld>
            <a:endParaRPr lang="en-US"/>
          </a:p>
        </p:txBody>
      </p:sp>
    </p:spTree>
    <p:extLst>
      <p:ext uri="{BB962C8B-B14F-4D97-AF65-F5344CB8AC3E}">
        <p14:creationId xmlns:p14="http://schemas.microsoft.com/office/powerpoint/2010/main" val="367977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important to be clear upon the definitions used within TRICS to understand the difference between the two sub-categories of Petrol Station.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13/A  Petrol Filling Stations- The definition on the slide is clear, but in essence it is the Traditional style of Petrol Station that has a small amount of retail, typically catering for newspapers and snacks as well as ‘on the road’ vehicle spares, such as bulbs and washer fluids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13/B  Petrol Filling Station with Retail - The main difference between the two categories is the size of the retail element.  As you can hopefully see from the pictures, the example shown has a much larger retail area, similar to a small supermarket, that caters for a small basket shop, so stocking items such as fresh veg, ready meals, a large selection of drinks (including alcohol) and toiletries etc, as well as the usual snack and spares for drivers.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trip rates for both sub-categories can be calculated by Site Area or Filling Bays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3225A2-7D03-413E-BA3B-EF83054293A6}" type="slidenum">
              <a:rPr lang="en-US" smtClean="0"/>
              <a:t>3</a:t>
            </a:fld>
            <a:endParaRPr lang="en-US"/>
          </a:p>
        </p:txBody>
      </p:sp>
    </p:spTree>
    <p:extLst>
      <p:ext uri="{BB962C8B-B14F-4D97-AF65-F5344CB8AC3E}">
        <p14:creationId xmlns:p14="http://schemas.microsoft.com/office/powerpoint/2010/main" val="428875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the outset it was important to ensure that the database contained enough surveys for both sub-categories, to allow a robust comparison to be made.  This meant that the selection process could not be overly restrictive.  For this reason the selection criteria was chosen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Petrol Station surveys since 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January 2000 were used within the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enable comparisons over time this data was split into the 2 date ranges 2000 to 2009 and 2010 onwards.  These 2 sets were also combined to give an additional comparison 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analysis was split into weekdays and weekends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the Location types of Suburban, Edge of Town and Neighbourhood Centre (Excluding Villages) were used.  These locations give the largest compatible group that would give the biggest dataset.  The ‘TRICS Good Practice Guide’ outlines in more detail the various TRICS location types that are considered compatible with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3225A2-7D03-413E-BA3B-EF83054293A6}" type="slidenum">
              <a:rPr lang="en-US" smtClean="0"/>
              <a:t>4</a:t>
            </a:fld>
            <a:endParaRPr lang="en-US"/>
          </a:p>
        </p:txBody>
      </p:sp>
    </p:spTree>
    <p:extLst>
      <p:ext uri="{BB962C8B-B14F-4D97-AF65-F5344CB8AC3E}">
        <p14:creationId xmlns:p14="http://schemas.microsoft.com/office/powerpoint/2010/main" val="97311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shows the number of sites within each Date Range and Sub-Category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The asterisk beside the header 2000-2021 full date range shows that the 13/A category has data up to, and including 2020;  with the 13/B category up to and including 2021.  This is due to the available data within the system and not an intended part of the selection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The hash beside the 64 in the first column of data also draws your attention to the fact that the combine date range of 2000 to 2021 has 64 sites for the weekday,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whilst the separated date ranges of 2000 to 2009 and 2010 to 2021 have 30 an 35 respectively.  This is a perceived error, as 30 plus 35 are 65 not the 64 as stated.  However, this is due to the fact that one site had been resurveyed between the two time periods, so can only be included the once when looking at the larger 2000-2021 date range, thus avoiding double counting of that site’s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you can see we have a good spread of data across the various sub-categories and date ranges.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It is recognised that there is one particularly small dataset of 4 sites, that being 13/A Weekend between 2010 and 2021.  But this was not considered significantly low enough to become an issue when undertaking the analysis.</a:t>
            </a:r>
          </a:p>
        </p:txBody>
      </p:sp>
      <p:sp>
        <p:nvSpPr>
          <p:cNvPr id="4" name="Slide Number Placeholder 3"/>
          <p:cNvSpPr>
            <a:spLocks noGrp="1"/>
          </p:cNvSpPr>
          <p:nvPr>
            <p:ph type="sldNum" sz="quarter" idx="10"/>
          </p:nvPr>
        </p:nvSpPr>
        <p:spPr/>
        <p:txBody>
          <a:bodyPr/>
          <a:lstStyle/>
          <a:p>
            <a:fld id="{C13225A2-7D03-413E-BA3B-EF83054293A6}" type="slidenum">
              <a:rPr lang="en-US" smtClean="0"/>
              <a:t>5</a:t>
            </a:fld>
            <a:endParaRPr lang="en-US"/>
          </a:p>
        </p:txBody>
      </p:sp>
    </p:spTree>
    <p:extLst>
      <p:ext uri="{BB962C8B-B14F-4D97-AF65-F5344CB8AC3E}">
        <p14:creationId xmlns:p14="http://schemas.microsoft.com/office/powerpoint/2010/main" val="242038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we have decided we have a good sample size, we move onto the Analysis.  The method of analysis includes: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trip rates were calculated using the Filling Bays option, meaning all trip rates produced for this report are expressed per 1 filling bay.  We have found that this is the most common parameter used when looking at the Petrol Filling Station Land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Total Vehicle Trip Rates are used with the analysis, so this would include the 7 standard TRICS Vehicle classifications of (Car, Taxi, Motorcycle, Light Goods, Public Service Vehicles and the 2 OGV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Total Trips are used, which is the combined Arrivals and Departures.  As trips for Petrol Filling Stations are usually brief in nature it can be assumed that halving the figures within the report would likely be a good representation of a one-way flow, either Arrivals or Departures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Time periods of 7am to 10am, 4pm to 7pm and 7am to 7pm are used as well as the full survey period, this is usually 7 to 7, but in some cases may be longer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analysis will also report upon the actual peak hour for the total two-way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acknowledged that the AM and PM periods chosen are considered more relevant for the weekday information than for the weekend, due to commuter peaks.  However, it was decided to maintain consistency across all days so that comparisons can be made between Weekday and Weekend data.</a:t>
            </a:r>
          </a:p>
        </p:txBody>
      </p:sp>
      <p:sp>
        <p:nvSpPr>
          <p:cNvPr id="4" name="Slide Number Placeholder 3"/>
          <p:cNvSpPr>
            <a:spLocks noGrp="1"/>
          </p:cNvSpPr>
          <p:nvPr>
            <p:ph type="sldNum" sz="quarter" idx="10"/>
          </p:nvPr>
        </p:nvSpPr>
        <p:spPr/>
        <p:txBody>
          <a:bodyPr/>
          <a:lstStyle/>
          <a:p>
            <a:fld id="{C13225A2-7D03-413E-BA3B-EF83054293A6}" type="slidenum">
              <a:rPr lang="en-US" smtClean="0"/>
              <a:t>6</a:t>
            </a:fld>
            <a:endParaRPr lang="en-US"/>
          </a:p>
        </p:txBody>
      </p:sp>
    </p:spTree>
    <p:extLst>
      <p:ext uri="{BB962C8B-B14F-4D97-AF65-F5344CB8AC3E}">
        <p14:creationId xmlns:p14="http://schemas.microsoft.com/office/powerpoint/2010/main" val="31467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We now move on to the Comparative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As previously pointed out,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TRICS does not intend to provide any explanations, suggestions or reasoning behind the comparative results that have been obtained through this technical analysis. Therefore, any speculative conclusions to be drawn from the results presented in this technical note will be down to the professional judgement of practitioners, and will not be the opinion of TRICS Consortium Limited.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However, we can provide some technical observations that may allow such a process to take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shows the results of the comparison between Petrol Filling Stations with and without significant retail for the weekday periods, for the three date ranges.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As you can see the ‘with retail’ sub-category has a larger Trip Rate per filling bay in all time periods and year ranges, in some cases quite considerable.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It can be seen that the 2010 to 2021 trip rates are lower that their 2000 to 2009 counterparts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You will also note that the trip rates for the Traditional Petrol Stations are reasonably consistent between the two peaks, those being 50.8 for the AM and 51.1 for the PM for 2000 to 2009; and 35.9 for the AM and 38.1 in the PM for 2010 to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Whereas the differences are more pronounced with the PFS with Retail, whose Trip Rates are 58.1 for the AM and 72.6 for the PM for 2000 to 2009; and 48.1 for the AM and 53.3 for the PM for 2010 to 2021.</a:t>
            </a:r>
          </a:p>
        </p:txBody>
      </p:sp>
      <p:sp>
        <p:nvSpPr>
          <p:cNvPr id="4" name="Slide Number Placeholder 3"/>
          <p:cNvSpPr>
            <a:spLocks noGrp="1"/>
          </p:cNvSpPr>
          <p:nvPr>
            <p:ph type="sldNum" sz="quarter" idx="10"/>
          </p:nvPr>
        </p:nvSpPr>
        <p:spPr/>
        <p:txBody>
          <a:bodyPr/>
          <a:lstStyle/>
          <a:p>
            <a:fld id="{C13225A2-7D03-413E-BA3B-EF83054293A6}" type="slidenum">
              <a:rPr lang="en-US" smtClean="0"/>
              <a:t>7</a:t>
            </a:fld>
            <a:endParaRPr lang="en-US"/>
          </a:p>
        </p:txBody>
      </p:sp>
    </p:spTree>
    <p:extLst>
      <p:ext uri="{BB962C8B-B14F-4D97-AF65-F5344CB8AC3E}">
        <p14:creationId xmlns:p14="http://schemas.microsoft.com/office/powerpoint/2010/main" val="1940075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shows the results of the comparison between Petrol Filling Stations with and without significant retail for the weekend periods.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Again, very similar to what was seen with the weekdays, The ‘With Retail’ sub-category being greater than the standard petrol station.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The trip rates can again be seen to drop in 2010 to 2021 when comparing similar time periods with the same sub-category to that of 2000 to 2009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However, the trip rates for the Traditional Petrol Stations are less consistent between the two peaks, those being 28.7 for the AM and 38.1 for the PM for 2000 to 2009; and 21.3 for the AM and 25 in the PM for 2010 to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Whereas the differences are more pronounced with the PFS with Retail, whose Trip Rates are 46.2 for the AM and 85.9 for the PM for 2000 to 2009; and 32.7 for the AM and 49.2 for the PM for 2010 to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3225A2-7D03-413E-BA3B-EF83054293A6}" type="slidenum">
              <a:rPr lang="en-US" smtClean="0"/>
              <a:t>8</a:t>
            </a:fld>
            <a:endParaRPr lang="en-US"/>
          </a:p>
        </p:txBody>
      </p:sp>
    </p:spTree>
    <p:extLst>
      <p:ext uri="{BB962C8B-B14F-4D97-AF65-F5344CB8AC3E}">
        <p14:creationId xmlns:p14="http://schemas.microsoft.com/office/powerpoint/2010/main" val="132970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are the observations regarding this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shows the actual differences in Trip Rate and the percentage change between 13/A and 13/B for the Weekday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can see from the figures contained within this table how much the trip rate per filling bay for the 13/B sub-category differs from the 13/A standard filling station, this is also expressed as a percentage.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Just picking out a few examples here, the trip rates per filling bay for the period 2000 to 2009 for the filling stations with significant retail are 14.3% higher than standard filling stations over the same 7am to 10am time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highlight>
                  <a:srgbClr val="FFFF00"/>
                </a:highlight>
                <a:latin typeface="+mn-lt"/>
                <a:ea typeface="+mn-ea"/>
                <a:cs typeface="+mn-cs"/>
              </a:rPr>
              <a:t>[CLICK]  </a:t>
            </a:r>
            <a:r>
              <a:rPr lang="en-GB" sz="1200" kern="1200" dirty="0">
                <a:solidFill>
                  <a:schemeClr val="tx1"/>
                </a:solidFill>
                <a:effectLst/>
                <a:latin typeface="+mn-lt"/>
                <a:ea typeface="+mn-ea"/>
                <a:cs typeface="+mn-cs"/>
              </a:rPr>
              <a:t>This increases to 42.2% in the 4pm to 7pm time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Where as for the period 2010 to 2021 there seems to be a flatter percentage increase across the time periods.  With 34% in the 7am to 10 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and 39.8% in the 4pm to 7pm time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you can see, quite significant differences across the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If you consider the 12 hour period 7am to 7pm, that’s around 53 to 54 additional trips per filling bay for the 12 hour period during the day.  As you can see, quite a difference when you consider the number of filling bays that can be found at these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3225A2-7D03-413E-BA3B-EF83054293A6}" type="slidenum">
              <a:rPr lang="en-US" smtClean="0"/>
              <a:t>9</a:t>
            </a:fld>
            <a:endParaRPr lang="en-US"/>
          </a:p>
        </p:txBody>
      </p:sp>
    </p:spTree>
    <p:extLst>
      <p:ext uri="{BB962C8B-B14F-4D97-AF65-F5344CB8AC3E}">
        <p14:creationId xmlns:p14="http://schemas.microsoft.com/office/powerpoint/2010/main" val="2762330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449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467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598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93063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435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643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831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687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8A87A34-81AB-432B-8DAE-1953F412C126}" type="datetimeFigureOut">
              <a:rPr lang="en-US" smtClean="0"/>
              <a:t>11/24/2022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4555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163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95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830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536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11/24/2022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434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679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861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11/24/2022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9556317"/>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3600" dirty="0"/>
              <a:t>A COMPARATIVE TRIP RATE ANALYSIS OF PETROL FILLING STATIONS WITH AND WITHOUT SIGNIFICANT RETAIL</a:t>
            </a:r>
            <a:endParaRPr lang="en-US" sz="3600" dirty="0"/>
          </a:p>
        </p:txBody>
      </p:sp>
      <p:sp>
        <p:nvSpPr>
          <p:cNvPr id="3" name="Subtitle 2"/>
          <p:cNvSpPr>
            <a:spLocks noGrp="1"/>
          </p:cNvSpPr>
          <p:nvPr>
            <p:ph type="subTitle" idx="1"/>
          </p:nvPr>
        </p:nvSpPr>
        <p:spPr/>
        <p:txBody>
          <a:bodyPr/>
          <a:lstStyle/>
          <a:p>
            <a:r>
              <a:rPr lang="en-GB" dirty="0"/>
              <a:t>MATTHEW HOGBEN, KENT COUNTY COUNCIL</a:t>
            </a:r>
            <a:endParaRPr lang="en-US" dirty="0"/>
          </a:p>
        </p:txBody>
      </p:sp>
      <p:pic>
        <p:nvPicPr>
          <p:cNvPr id="4" name="Picture 3">
            <a:extLst>
              <a:ext uri="{FF2B5EF4-FFF2-40B4-BE49-F238E27FC236}">
                <a16:creationId xmlns:a16="http://schemas.microsoft.com/office/drawing/2014/main" id="{91B1DC3F-621D-4911-BC06-E5F7CC048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88812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OBSERVATIONS - WEEKEND</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8" name="Rectangle 17">
            <a:extLst>
              <a:ext uri="{FF2B5EF4-FFF2-40B4-BE49-F238E27FC236}">
                <a16:creationId xmlns:a16="http://schemas.microsoft.com/office/drawing/2014/main" id="{C1AE7893-5D87-342A-AE91-5384694B3F00}"/>
              </a:ext>
            </a:extLst>
          </p:cNvPr>
          <p:cNvSpPr/>
          <p:nvPr/>
        </p:nvSpPr>
        <p:spPr>
          <a:xfrm>
            <a:off x="3477134" y="3040912"/>
            <a:ext cx="5847619" cy="3422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E1AED5AD-6058-B8E1-64CD-C8A7F195D258}"/>
              </a:ext>
            </a:extLst>
          </p:cNvPr>
          <p:cNvPicPr>
            <a:picLocks noChangeAspect="1"/>
          </p:cNvPicPr>
          <p:nvPr/>
        </p:nvPicPr>
        <p:blipFill>
          <a:blip r:embed="rId4"/>
          <a:stretch>
            <a:fillRect/>
          </a:stretch>
        </p:blipFill>
        <p:spPr>
          <a:xfrm>
            <a:off x="732494" y="2136536"/>
            <a:ext cx="8613812" cy="4327318"/>
          </a:xfrm>
          <a:prstGeom prst="rect">
            <a:avLst/>
          </a:prstGeom>
        </p:spPr>
      </p:pic>
      <p:sp>
        <p:nvSpPr>
          <p:cNvPr id="3" name="Oval 2">
            <a:extLst>
              <a:ext uri="{FF2B5EF4-FFF2-40B4-BE49-F238E27FC236}">
                <a16:creationId xmlns:a16="http://schemas.microsoft.com/office/drawing/2014/main" id="{B1F0BCF8-9991-DCEE-5C63-1490CF0236A6}"/>
              </a:ext>
            </a:extLst>
          </p:cNvPr>
          <p:cNvSpPr/>
          <p:nvPr/>
        </p:nvSpPr>
        <p:spPr>
          <a:xfrm>
            <a:off x="3615069" y="4486801"/>
            <a:ext cx="1084521" cy="882640"/>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5" name="Oval 4">
            <a:extLst>
              <a:ext uri="{FF2B5EF4-FFF2-40B4-BE49-F238E27FC236}">
                <a16:creationId xmlns:a16="http://schemas.microsoft.com/office/drawing/2014/main" id="{5A77BB17-B12A-F332-BF86-60ED33C64FD6}"/>
              </a:ext>
            </a:extLst>
          </p:cNvPr>
          <p:cNvSpPr/>
          <p:nvPr/>
        </p:nvSpPr>
        <p:spPr>
          <a:xfrm>
            <a:off x="4741832" y="4486801"/>
            <a:ext cx="1084521" cy="882640"/>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7" name="Oval 6">
            <a:extLst>
              <a:ext uri="{FF2B5EF4-FFF2-40B4-BE49-F238E27FC236}">
                <a16:creationId xmlns:a16="http://schemas.microsoft.com/office/drawing/2014/main" id="{FCF44748-FFA5-A01D-3BF9-B5042ADB0BB7}"/>
              </a:ext>
            </a:extLst>
          </p:cNvPr>
          <p:cNvSpPr/>
          <p:nvPr/>
        </p:nvSpPr>
        <p:spPr>
          <a:xfrm>
            <a:off x="3615069" y="5686659"/>
            <a:ext cx="1084521" cy="882640"/>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8" name="Oval 7">
            <a:extLst>
              <a:ext uri="{FF2B5EF4-FFF2-40B4-BE49-F238E27FC236}">
                <a16:creationId xmlns:a16="http://schemas.microsoft.com/office/drawing/2014/main" id="{4E202280-65BF-96F0-1A05-7E1E4BE94E33}"/>
              </a:ext>
            </a:extLst>
          </p:cNvPr>
          <p:cNvSpPr/>
          <p:nvPr/>
        </p:nvSpPr>
        <p:spPr>
          <a:xfrm>
            <a:off x="4741832" y="5686659"/>
            <a:ext cx="1084521" cy="882640"/>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Tree>
    <p:extLst>
      <p:ext uri="{BB962C8B-B14F-4D97-AF65-F5344CB8AC3E}">
        <p14:creationId xmlns:p14="http://schemas.microsoft.com/office/powerpoint/2010/main" val="144900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animBg="1"/>
      <p:bldP spid="7" grpId="1"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OBSERVATIONS – COMPARISON OF WEEKDAY AND WEEKEND PERCENTAGES</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8" name="Rectangle 17">
            <a:extLst>
              <a:ext uri="{FF2B5EF4-FFF2-40B4-BE49-F238E27FC236}">
                <a16:creationId xmlns:a16="http://schemas.microsoft.com/office/drawing/2014/main" id="{C1AE7893-5D87-342A-AE91-5384694B3F00}"/>
              </a:ext>
            </a:extLst>
          </p:cNvPr>
          <p:cNvSpPr/>
          <p:nvPr/>
        </p:nvSpPr>
        <p:spPr>
          <a:xfrm>
            <a:off x="3477134" y="3040912"/>
            <a:ext cx="5847619" cy="3422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1BAFB82-A812-6B12-C647-CE82F3B6D52C}"/>
              </a:ext>
            </a:extLst>
          </p:cNvPr>
          <p:cNvSpPr/>
          <p:nvPr/>
        </p:nvSpPr>
        <p:spPr>
          <a:xfrm>
            <a:off x="3615070" y="3721395"/>
            <a:ext cx="5677786" cy="28707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7F4AFE3-9572-F05A-DCAE-6A8C5EDC9D4F}"/>
              </a:ext>
            </a:extLst>
          </p:cNvPr>
          <p:cNvSpPr/>
          <p:nvPr/>
        </p:nvSpPr>
        <p:spPr>
          <a:xfrm>
            <a:off x="3657599" y="6170518"/>
            <a:ext cx="5645889" cy="28707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902987D-E478-8825-D735-977C10C0052E}"/>
              </a:ext>
            </a:extLst>
          </p:cNvPr>
          <p:cNvSpPr/>
          <p:nvPr/>
        </p:nvSpPr>
        <p:spPr>
          <a:xfrm>
            <a:off x="3625702" y="4930008"/>
            <a:ext cx="5667154" cy="28707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0D08249-4246-92BF-DABE-78622458C56C}"/>
              </a:ext>
            </a:extLst>
          </p:cNvPr>
          <p:cNvSpPr/>
          <p:nvPr/>
        </p:nvSpPr>
        <p:spPr>
          <a:xfrm>
            <a:off x="4741042" y="3115341"/>
            <a:ext cx="1117498" cy="332896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8F40E15-F81F-2553-87B4-D86A2B0B9775}"/>
              </a:ext>
            </a:extLst>
          </p:cNvPr>
          <p:cNvPicPr>
            <a:picLocks noChangeAspect="1"/>
          </p:cNvPicPr>
          <p:nvPr/>
        </p:nvPicPr>
        <p:blipFill>
          <a:blip r:embed="rId4"/>
          <a:stretch>
            <a:fillRect/>
          </a:stretch>
        </p:blipFill>
        <p:spPr>
          <a:xfrm>
            <a:off x="774021" y="2179066"/>
            <a:ext cx="8561364" cy="4295880"/>
          </a:xfrm>
          <a:prstGeom prst="rect">
            <a:avLst/>
          </a:prstGeom>
        </p:spPr>
      </p:pic>
    </p:spTree>
    <p:extLst>
      <p:ext uri="{BB962C8B-B14F-4D97-AF65-F5344CB8AC3E}">
        <p14:creationId xmlns:p14="http://schemas.microsoft.com/office/powerpoint/2010/main" val="70688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5" grpId="0" animBg="1"/>
      <p:bldP spid="5" grpId="1" animBg="1"/>
      <p:bldP spid="8" grpId="0" animBg="1"/>
      <p:bldP spid="8" grpId="1"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HAS BEEN LEARNED?</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5" name="Content Placeholder 2">
            <a:extLst>
              <a:ext uri="{FF2B5EF4-FFF2-40B4-BE49-F238E27FC236}">
                <a16:creationId xmlns:a16="http://schemas.microsoft.com/office/drawing/2014/main" id="{BEAF5971-FF62-54EA-170F-465519F2447C}"/>
              </a:ext>
            </a:extLst>
          </p:cNvPr>
          <p:cNvSpPr>
            <a:spLocks noGrp="1"/>
          </p:cNvSpPr>
          <p:nvPr>
            <p:ph idx="1"/>
          </p:nvPr>
        </p:nvSpPr>
        <p:spPr>
          <a:xfrm>
            <a:off x="680321" y="2336873"/>
            <a:ext cx="10564328" cy="3989786"/>
          </a:xfrm>
        </p:spPr>
        <p:txBody>
          <a:bodyPr>
            <a:normAutofit/>
          </a:bodyPr>
          <a:lstStyle/>
          <a:p>
            <a:r>
              <a:rPr lang="en-GB" dirty="0"/>
              <a:t>Desktop Study shows an increase in Trip Rates per Filling Bay for sites with a significant retail element.</a:t>
            </a:r>
          </a:p>
          <a:p>
            <a:r>
              <a:rPr lang="en-GB" dirty="0"/>
              <a:t>The change in Trip Rate differs between years of assessment and Time Period.</a:t>
            </a:r>
          </a:p>
          <a:p>
            <a:r>
              <a:rPr lang="en-GB" dirty="0"/>
              <a:t>2010 to 2021 figures appear to have less of an increase than the previous 10 years.  However, the increases are still significant.</a:t>
            </a:r>
          </a:p>
          <a:p>
            <a:r>
              <a:rPr lang="en-GB" dirty="0"/>
              <a:t>4pm to 7pm figures appear larger when compared to the same assessment years for 7am to 10am.</a:t>
            </a:r>
          </a:p>
          <a:p>
            <a:r>
              <a:rPr lang="en-GB" dirty="0"/>
              <a:t>Full Technical Note is available within the database (Library module).</a:t>
            </a:r>
          </a:p>
        </p:txBody>
      </p:sp>
    </p:spTree>
    <p:extLst>
      <p:ext uri="{BB962C8B-B14F-4D97-AF65-F5344CB8AC3E}">
        <p14:creationId xmlns:p14="http://schemas.microsoft.com/office/powerpoint/2010/main" val="130071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endParaRPr lang="en-US" dirty="0"/>
          </a:p>
        </p:txBody>
      </p:sp>
      <p:sp>
        <p:nvSpPr>
          <p:cNvPr id="3" name="Content Placeholder 2"/>
          <p:cNvSpPr>
            <a:spLocks noGrp="1"/>
          </p:cNvSpPr>
          <p:nvPr>
            <p:ph idx="1"/>
          </p:nvPr>
        </p:nvSpPr>
        <p:spPr>
          <a:xfrm>
            <a:off x="680321" y="2336873"/>
            <a:ext cx="10564328" cy="3989786"/>
          </a:xfrm>
        </p:spPr>
        <p:txBody>
          <a:bodyPr>
            <a:normAutofit fontScale="92500"/>
          </a:bodyPr>
          <a:lstStyle/>
          <a:p>
            <a:r>
              <a:rPr lang="en-GB" dirty="0"/>
              <a:t>Aim of Technical Note: To compare the trip rate data across the two sub-categories</a:t>
            </a:r>
          </a:p>
          <a:p>
            <a:r>
              <a:rPr lang="en-GB" dirty="0"/>
              <a:t>Technical Note does not provide reasoning behind the results, but should be used as a point of reference.</a:t>
            </a:r>
          </a:p>
          <a:p>
            <a:r>
              <a:rPr lang="en-GB" dirty="0"/>
              <a:t>Practitioners can use their own professional judgement to interpret the results.</a:t>
            </a:r>
          </a:p>
          <a:p>
            <a:r>
              <a:rPr lang="en-GB" dirty="0"/>
              <a:t>TRICS Contains a large number of surveys within the Petrol Filling Station Land Use.</a:t>
            </a:r>
          </a:p>
          <a:p>
            <a:r>
              <a:rPr lang="en-GB" dirty="0"/>
              <a:t>13/A Petrol Filling Station</a:t>
            </a:r>
          </a:p>
          <a:p>
            <a:r>
              <a:rPr lang="en-GB" dirty="0"/>
              <a:t>13/B Petrol Filling Station with Retail</a:t>
            </a:r>
          </a:p>
          <a:p>
            <a:r>
              <a:rPr lang="en-GB" dirty="0"/>
              <a:t>Traffic only analysis and multi-modal analysis.</a:t>
            </a:r>
          </a:p>
          <a:p>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71881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DEFINITIONS</a:t>
            </a:r>
            <a:endParaRPr lang="en-US" dirty="0"/>
          </a:p>
        </p:txBody>
      </p:sp>
      <p:sp>
        <p:nvSpPr>
          <p:cNvPr id="3" name="Content Placeholder 2"/>
          <p:cNvSpPr>
            <a:spLocks noGrp="1"/>
          </p:cNvSpPr>
          <p:nvPr>
            <p:ph idx="1"/>
          </p:nvPr>
        </p:nvSpPr>
        <p:spPr>
          <a:xfrm>
            <a:off x="680321" y="2336873"/>
            <a:ext cx="7808771" cy="3989786"/>
          </a:xfrm>
        </p:spPr>
        <p:txBody>
          <a:bodyPr>
            <a:normAutofit fontScale="92500" lnSpcReduction="20000"/>
          </a:bodyPr>
          <a:lstStyle/>
          <a:p>
            <a:pPr marL="0" indent="0">
              <a:buNone/>
            </a:pPr>
            <a:r>
              <a:rPr lang="en-GB" u="sng" dirty="0"/>
              <a:t>13/A – Petrol Filling Stations</a:t>
            </a:r>
          </a:p>
          <a:p>
            <a:pPr marL="0" indent="0">
              <a:buNone/>
            </a:pPr>
            <a:r>
              <a:rPr lang="en-GB" sz="2800" i="1" dirty="0">
                <a:effectLst/>
                <a:latin typeface="Calibri" panose="020F0502020204030204" pitchFamily="34" charset="0"/>
                <a:ea typeface="Times New Roman" panose="02020603050405020304" pitchFamily="18" charset="0"/>
                <a:cs typeface="Times New Roman" panose="02020603050405020304" pitchFamily="18" charset="0"/>
              </a:rPr>
              <a:t>“Traditional” petrol filling station with a small shopping element such as a newsagent-type store.</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a:p>
            <a:pPr marL="0" indent="0">
              <a:buNone/>
            </a:pPr>
            <a:r>
              <a:rPr lang="en-GB" u="sng" dirty="0"/>
              <a:t>13/B – PFS with Retail</a:t>
            </a:r>
          </a:p>
          <a:p>
            <a:pPr marL="0" indent="0">
              <a:buNone/>
            </a:pPr>
            <a:r>
              <a:rPr lang="en-GB" sz="2800" i="1" dirty="0">
                <a:latin typeface="Calibri" panose="020F0502020204030204" pitchFamily="34" charset="0"/>
                <a:cs typeface="Times New Roman" panose="02020603050405020304" pitchFamily="18" charset="0"/>
              </a:rPr>
              <a:t>Petrol filling station with a significant retail element, possibly a smaller version of a branded supermarket or an extended store run by the PFS company</a:t>
            </a:r>
          </a:p>
          <a:p>
            <a:pPr marL="0" indent="0">
              <a:buNone/>
            </a:pPr>
            <a:endParaRPr lang="en-GB" sz="2800" i="1" dirty="0">
              <a:latin typeface="Calibri" panose="020F0502020204030204" pitchFamily="34" charset="0"/>
              <a:cs typeface="Times New Roman" panose="02020603050405020304" pitchFamily="18" charset="0"/>
            </a:endParaRPr>
          </a:p>
          <a:p>
            <a:pPr marL="0" indent="0">
              <a:buNone/>
            </a:pPr>
            <a:r>
              <a:rPr lang="en-GB" sz="2800" i="1" dirty="0">
                <a:latin typeface="Calibri" panose="020F0502020204030204" pitchFamily="34" charset="0"/>
                <a:cs typeface="Times New Roman" panose="02020603050405020304" pitchFamily="18" charset="0"/>
              </a:rPr>
              <a:t>In both cases trip rates can be calculated by Site Area or by Filling bays</a:t>
            </a:r>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5" name="Picture 4">
            <a:extLst>
              <a:ext uri="{FF2B5EF4-FFF2-40B4-BE49-F238E27FC236}">
                <a16:creationId xmlns:a16="http://schemas.microsoft.com/office/drawing/2014/main" id="{38CE80A5-7A5F-5ACC-63D3-2A93D88C698D}"/>
              </a:ext>
            </a:extLst>
          </p:cNvPr>
          <p:cNvPicPr>
            <a:picLocks noChangeAspect="1"/>
          </p:cNvPicPr>
          <p:nvPr/>
        </p:nvPicPr>
        <p:blipFill>
          <a:blip r:embed="rId4"/>
          <a:stretch>
            <a:fillRect/>
          </a:stretch>
        </p:blipFill>
        <p:spPr>
          <a:xfrm>
            <a:off x="8807188" y="1786695"/>
            <a:ext cx="2973987" cy="2264710"/>
          </a:xfrm>
          <a:prstGeom prst="rect">
            <a:avLst/>
          </a:prstGeom>
        </p:spPr>
      </p:pic>
      <p:pic>
        <p:nvPicPr>
          <p:cNvPr id="6" name="Picture 5">
            <a:extLst>
              <a:ext uri="{FF2B5EF4-FFF2-40B4-BE49-F238E27FC236}">
                <a16:creationId xmlns:a16="http://schemas.microsoft.com/office/drawing/2014/main" id="{450B5389-51B3-0547-2B91-0C727C33345C}"/>
              </a:ext>
            </a:extLst>
          </p:cNvPr>
          <p:cNvPicPr>
            <a:picLocks noChangeAspect="1"/>
          </p:cNvPicPr>
          <p:nvPr/>
        </p:nvPicPr>
        <p:blipFill>
          <a:blip r:embed="rId5"/>
          <a:stretch>
            <a:fillRect/>
          </a:stretch>
        </p:blipFill>
        <p:spPr>
          <a:xfrm>
            <a:off x="8489092" y="4401936"/>
            <a:ext cx="3429893" cy="1927820"/>
          </a:xfrm>
          <a:prstGeom prst="rect">
            <a:avLst/>
          </a:prstGeom>
        </p:spPr>
      </p:pic>
    </p:spTree>
    <p:extLst>
      <p:ext uri="{BB962C8B-B14F-4D97-AF65-F5344CB8AC3E}">
        <p14:creationId xmlns:p14="http://schemas.microsoft.com/office/powerpoint/2010/main" val="273098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SURVEY SAMPLES</a:t>
            </a:r>
            <a:endParaRPr lang="en-US" dirty="0"/>
          </a:p>
        </p:txBody>
      </p:sp>
      <p:sp>
        <p:nvSpPr>
          <p:cNvPr id="3" name="Content Placeholder 2"/>
          <p:cNvSpPr>
            <a:spLocks noGrp="1"/>
          </p:cNvSpPr>
          <p:nvPr>
            <p:ph idx="1"/>
          </p:nvPr>
        </p:nvSpPr>
        <p:spPr>
          <a:xfrm>
            <a:off x="680321" y="2336873"/>
            <a:ext cx="10253596" cy="3989786"/>
          </a:xfrm>
        </p:spPr>
        <p:txBody>
          <a:bodyPr>
            <a:normAutofit/>
          </a:bodyPr>
          <a:lstStyle/>
          <a:p>
            <a:r>
              <a:rPr lang="en-GB" dirty="0"/>
              <a:t>Important to ensure that enough surveys were available to create a robust data set</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800" i="1" dirty="0">
                <a:latin typeface="Calibri" panose="020F0502020204030204" pitchFamily="34" charset="0"/>
                <a:cs typeface="Times New Roman" panose="02020603050405020304" pitchFamily="18" charset="0"/>
              </a:rPr>
              <a:t>Selection Criteria:</a:t>
            </a:r>
          </a:p>
          <a:p>
            <a:pPr lvl="1"/>
            <a:r>
              <a:rPr lang="en-GB" sz="2800" i="1" dirty="0">
                <a:latin typeface="Calibri" panose="020F0502020204030204" pitchFamily="34" charset="0"/>
                <a:cs typeface="Times New Roman" panose="02020603050405020304" pitchFamily="18" charset="0"/>
              </a:rPr>
              <a:t>All surveys undertaken after 01/01/2000</a:t>
            </a:r>
          </a:p>
          <a:p>
            <a:pPr lvl="1"/>
            <a:r>
              <a:rPr lang="en-GB" sz="2800" i="1" dirty="0">
                <a:latin typeface="Calibri" panose="020F0502020204030204" pitchFamily="34" charset="0"/>
                <a:cs typeface="Times New Roman" panose="02020603050405020304" pitchFamily="18" charset="0"/>
              </a:rPr>
              <a:t>Data split into 2 date ranges 2000-2009 and 2010 onwards</a:t>
            </a:r>
          </a:p>
          <a:p>
            <a:pPr lvl="1"/>
            <a:r>
              <a:rPr lang="en-GB" sz="2800" i="1" dirty="0">
                <a:latin typeface="Calibri" panose="020F0502020204030204" pitchFamily="34" charset="0"/>
                <a:cs typeface="Times New Roman" panose="02020603050405020304" pitchFamily="18" charset="0"/>
              </a:rPr>
              <a:t>Analysis split into Weekday (Mon-Fri) &amp; Weekend (Sat-Sun)</a:t>
            </a:r>
          </a:p>
          <a:p>
            <a:pPr lvl="1"/>
            <a:r>
              <a:rPr lang="en-GB" sz="2800" i="1" dirty="0">
                <a:latin typeface="Calibri" panose="020F0502020204030204" pitchFamily="34" charset="0"/>
                <a:cs typeface="Times New Roman" panose="02020603050405020304" pitchFamily="18" charset="0"/>
              </a:rPr>
              <a:t>Location types – Suburban, Edge of Town and Neighbourhood Centre (excluding villages)</a:t>
            </a:r>
          </a:p>
          <a:p>
            <a:pPr lvl="1"/>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685408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SURVEY SAMPLES</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8" name="Rectangle 17">
            <a:extLst>
              <a:ext uri="{FF2B5EF4-FFF2-40B4-BE49-F238E27FC236}">
                <a16:creationId xmlns:a16="http://schemas.microsoft.com/office/drawing/2014/main" id="{C1AE7893-5D87-342A-AE91-5384694B3F00}"/>
              </a:ext>
            </a:extLst>
          </p:cNvPr>
          <p:cNvSpPr/>
          <p:nvPr/>
        </p:nvSpPr>
        <p:spPr>
          <a:xfrm>
            <a:off x="3571103" y="3429000"/>
            <a:ext cx="8227057" cy="1254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B11A923-DA4A-9EA2-350B-D89690AACA34}"/>
              </a:ext>
            </a:extLst>
          </p:cNvPr>
          <p:cNvSpPr txBox="1"/>
          <p:nvPr/>
        </p:nvSpPr>
        <p:spPr>
          <a:xfrm>
            <a:off x="335894" y="4857918"/>
            <a:ext cx="11462265" cy="1477328"/>
          </a:xfrm>
          <a:prstGeom prst="rect">
            <a:avLst/>
          </a:prstGeom>
          <a:noFill/>
        </p:spPr>
        <p:txBody>
          <a:bodyPr wrap="square">
            <a:spAutoFit/>
          </a:bodyPr>
          <a:lstStyle/>
          <a:p>
            <a:pPr marL="450215"/>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*The survey sample for 13/A ends in 2020, whilst the sample for 13/B ends in 2021 (availability of data, not an intent in the selection process).</a:t>
            </a:r>
          </a:p>
          <a:p>
            <a:pPr marL="450215"/>
            <a:endParaRPr lang="en-GB" sz="18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450215"/>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 Discrepancy (64 surveys does not equal the sum of the 30 and 35 surveys) is due to TRICS survey inclusion rules for re-surveys and is not an error). </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6B7C42A8-7E47-4AB1-9DE7-B0905670700F}"/>
              </a:ext>
            </a:extLst>
          </p:cNvPr>
          <p:cNvGraphicFramePr>
            <a:graphicFrameLocks noGrp="1"/>
          </p:cNvGraphicFramePr>
          <p:nvPr>
            <p:extLst>
              <p:ext uri="{D42A27DB-BD31-4B8C-83A1-F6EECF244321}">
                <p14:modId xmlns:p14="http://schemas.microsoft.com/office/powerpoint/2010/main" val="781501258"/>
              </p:ext>
            </p:extLst>
          </p:nvPr>
        </p:nvGraphicFramePr>
        <p:xfrm>
          <a:off x="845195" y="2820987"/>
          <a:ext cx="10952965" cy="1862225"/>
        </p:xfrm>
        <a:graphic>
          <a:graphicData uri="http://schemas.openxmlformats.org/drawingml/2006/table">
            <a:tbl>
              <a:tblPr firstRow="1" firstCol="1" bandRow="1"/>
              <a:tblGrid>
                <a:gridCol w="3076879">
                  <a:extLst>
                    <a:ext uri="{9D8B030D-6E8A-4147-A177-3AD203B41FA5}">
                      <a16:colId xmlns:a16="http://schemas.microsoft.com/office/drawing/2014/main" val="1401703562"/>
                    </a:ext>
                  </a:extLst>
                </a:gridCol>
                <a:gridCol w="1313441">
                  <a:extLst>
                    <a:ext uri="{9D8B030D-6E8A-4147-A177-3AD203B41FA5}">
                      <a16:colId xmlns:a16="http://schemas.microsoft.com/office/drawing/2014/main" val="2018643023"/>
                    </a:ext>
                  </a:extLst>
                </a:gridCol>
                <a:gridCol w="1313441">
                  <a:extLst>
                    <a:ext uri="{9D8B030D-6E8A-4147-A177-3AD203B41FA5}">
                      <a16:colId xmlns:a16="http://schemas.microsoft.com/office/drawing/2014/main" val="343724805"/>
                    </a:ext>
                  </a:extLst>
                </a:gridCol>
                <a:gridCol w="1312301">
                  <a:extLst>
                    <a:ext uri="{9D8B030D-6E8A-4147-A177-3AD203B41FA5}">
                      <a16:colId xmlns:a16="http://schemas.microsoft.com/office/drawing/2014/main" val="115669810"/>
                    </a:ext>
                  </a:extLst>
                </a:gridCol>
                <a:gridCol w="1312301">
                  <a:extLst>
                    <a:ext uri="{9D8B030D-6E8A-4147-A177-3AD203B41FA5}">
                      <a16:colId xmlns:a16="http://schemas.microsoft.com/office/drawing/2014/main" val="2243564051"/>
                    </a:ext>
                  </a:extLst>
                </a:gridCol>
                <a:gridCol w="1312301">
                  <a:extLst>
                    <a:ext uri="{9D8B030D-6E8A-4147-A177-3AD203B41FA5}">
                      <a16:colId xmlns:a16="http://schemas.microsoft.com/office/drawing/2014/main" val="2031764754"/>
                    </a:ext>
                  </a:extLst>
                </a:gridCol>
                <a:gridCol w="1312301">
                  <a:extLst>
                    <a:ext uri="{9D8B030D-6E8A-4147-A177-3AD203B41FA5}">
                      <a16:colId xmlns:a16="http://schemas.microsoft.com/office/drawing/2014/main" val="978941495"/>
                    </a:ext>
                  </a:extLst>
                </a:gridCol>
              </a:tblGrid>
              <a:tr h="372445">
                <a:tc rowSpan="2">
                  <a:txBody>
                    <a:bodyPr/>
                    <a:lstStyle/>
                    <a:p>
                      <a:pPr marL="450215" indent="-450215"/>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TRICS Land Use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0215" indent="-450215"/>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Sub-Category</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2">
                  <a:txBody>
                    <a:bodyPr/>
                    <a:lstStyle/>
                    <a:p>
                      <a:pPr marL="450215" indent="-450215" algn="ct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2000-2021*</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GB"/>
                    </a:p>
                  </a:txBody>
                  <a:tcPr/>
                </a:tc>
                <a:tc gridSpan="2">
                  <a:txBody>
                    <a:bodyPr/>
                    <a:lstStyle/>
                    <a:p>
                      <a:pPr marL="450215" indent="-450215" algn="ct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2000-2009</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GB"/>
                    </a:p>
                  </a:txBody>
                  <a:tcPr/>
                </a:tc>
                <a:tc gridSpan="2">
                  <a:txBody>
                    <a:bodyPr/>
                    <a:lstStyle/>
                    <a:p>
                      <a:pPr marL="450215" indent="-450215" algn="ct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2010-2021</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GB"/>
                    </a:p>
                  </a:txBody>
                  <a:tcPr/>
                </a:tc>
                <a:extLst>
                  <a:ext uri="{0D108BD9-81ED-4DB2-BD59-A6C34878D82A}">
                    <a16:rowId xmlns:a16="http://schemas.microsoft.com/office/drawing/2014/main" val="1196403775"/>
                  </a:ext>
                </a:extLst>
              </a:tr>
              <a:tr h="372445">
                <a:tc vMerge="1">
                  <a:txBody>
                    <a:bodyPr/>
                    <a:lstStyle/>
                    <a:p>
                      <a:endParaRPr lang="en-GB"/>
                    </a:p>
                  </a:txBody>
                  <a:tcPr/>
                </a:tc>
                <a:tc>
                  <a:txBody>
                    <a:bodyPr/>
                    <a:lstStyle/>
                    <a:p>
                      <a:pPr marL="450215" indent="-450215"/>
                      <a:r>
                        <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Mon-Fri</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0215" indent="-450215"/>
                      <a:r>
                        <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Sat-Sun</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0215" indent="-450215"/>
                      <a:r>
                        <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Mon-Fri</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0215" indent="-450215"/>
                      <a:r>
                        <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Sat-Sun</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0215" indent="-450215"/>
                      <a:r>
                        <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Mon-Fri</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0215" indent="-450215"/>
                      <a:r>
                        <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Sat-Sun</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005177352"/>
                  </a:ext>
                </a:extLst>
              </a:tr>
              <a:tr h="372445">
                <a:tc>
                  <a:txBody>
                    <a:bodyPr/>
                    <a:lstStyle/>
                    <a:p>
                      <a:pPr marL="450215" indent="-450215"/>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 (Petrol Filling Station)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0215" indent="-450215"/>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40</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indent="-450215"/>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15</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indent="-450215"/>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24</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indent="-450215"/>
                      <a:r>
                        <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a:t>
                      </a:r>
                      <a:endParaRPr lang="en-GB"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indent="-450215"/>
                      <a:r>
                        <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16</a:t>
                      </a:r>
                      <a:endParaRPr lang="en-GB"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indent="-450215"/>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34297"/>
                  </a:ext>
                </a:extLst>
              </a:tr>
              <a:tr h="372445">
                <a:tc>
                  <a:txBody>
                    <a:bodyPr/>
                    <a:lstStyle/>
                    <a:p>
                      <a:pPr marL="450215" indent="-450215"/>
                      <a:r>
                        <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13/B (PFS with Retail)</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0215" indent="-450215"/>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64 </a:t>
                      </a:r>
                      <a: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indent="-450215"/>
                      <a:r>
                        <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39</a:t>
                      </a:r>
                      <a:endParaRPr lang="en-GB"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indent="-450215"/>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30</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indent="-450215"/>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19</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indent="-450215"/>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35</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indent="-450215"/>
                      <a:r>
                        <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a:t>
                      </a:r>
                      <a:endParaRPr lang="en-GB"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981881"/>
                  </a:ext>
                </a:extLst>
              </a:tr>
              <a:tr h="372445">
                <a:tc>
                  <a:txBody>
                    <a:bodyPr/>
                    <a:lstStyle/>
                    <a:p>
                      <a:pPr marL="450215" indent="-450215"/>
                      <a:r>
                        <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0215" indent="-450215"/>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104</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indent="-450215"/>
                      <a:r>
                        <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54</a:t>
                      </a:r>
                      <a:endParaRPr lang="en-GB"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indent="-450215"/>
                      <a:r>
                        <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54</a:t>
                      </a:r>
                      <a:endParaRPr lang="en-GB"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indent="-450215"/>
                      <a:r>
                        <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30</a:t>
                      </a:r>
                      <a:endParaRPr lang="en-GB"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indent="-450215"/>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51</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215" indent="-450215"/>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24</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887680"/>
                  </a:ext>
                </a:extLst>
              </a:tr>
            </a:tbl>
          </a:graphicData>
        </a:graphic>
      </p:graphicFrame>
      <p:sp>
        <p:nvSpPr>
          <p:cNvPr id="3" name="Oval 2">
            <a:extLst>
              <a:ext uri="{FF2B5EF4-FFF2-40B4-BE49-F238E27FC236}">
                <a16:creationId xmlns:a16="http://schemas.microsoft.com/office/drawing/2014/main" id="{E8556236-9809-86E5-B6B0-D49C4474D25A}"/>
              </a:ext>
            </a:extLst>
          </p:cNvPr>
          <p:cNvSpPr/>
          <p:nvPr/>
        </p:nvSpPr>
        <p:spPr>
          <a:xfrm>
            <a:off x="4572000" y="2646281"/>
            <a:ext cx="1318437" cy="552428"/>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5" name="Oval 4">
            <a:extLst>
              <a:ext uri="{FF2B5EF4-FFF2-40B4-BE49-F238E27FC236}">
                <a16:creationId xmlns:a16="http://schemas.microsoft.com/office/drawing/2014/main" id="{47456ECE-618B-0076-49CA-5148512D691A}"/>
              </a:ext>
            </a:extLst>
          </p:cNvPr>
          <p:cNvSpPr/>
          <p:nvPr/>
        </p:nvSpPr>
        <p:spPr>
          <a:xfrm>
            <a:off x="3795224" y="3809120"/>
            <a:ext cx="629187" cy="505900"/>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6" name="Oval 5">
            <a:extLst>
              <a:ext uri="{FF2B5EF4-FFF2-40B4-BE49-F238E27FC236}">
                <a16:creationId xmlns:a16="http://schemas.microsoft.com/office/drawing/2014/main" id="{CBA0763F-CC23-9EE6-7F2C-357BD84970D0}"/>
              </a:ext>
            </a:extLst>
          </p:cNvPr>
          <p:cNvSpPr/>
          <p:nvPr/>
        </p:nvSpPr>
        <p:spPr>
          <a:xfrm>
            <a:off x="6434805" y="3828462"/>
            <a:ext cx="629187" cy="505900"/>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7" name="Oval 6">
            <a:extLst>
              <a:ext uri="{FF2B5EF4-FFF2-40B4-BE49-F238E27FC236}">
                <a16:creationId xmlns:a16="http://schemas.microsoft.com/office/drawing/2014/main" id="{C0C4060D-5A8D-0ED7-17CE-53BC531A94B9}"/>
              </a:ext>
            </a:extLst>
          </p:cNvPr>
          <p:cNvSpPr/>
          <p:nvPr/>
        </p:nvSpPr>
        <p:spPr>
          <a:xfrm>
            <a:off x="9074386" y="3828462"/>
            <a:ext cx="629187" cy="505900"/>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9" name="Arrow: Right 8">
            <a:extLst>
              <a:ext uri="{FF2B5EF4-FFF2-40B4-BE49-F238E27FC236}">
                <a16:creationId xmlns:a16="http://schemas.microsoft.com/office/drawing/2014/main" id="{CB542A4D-7A56-7389-8AF2-CAC8D7E30280}"/>
              </a:ext>
            </a:extLst>
          </p:cNvPr>
          <p:cNvSpPr/>
          <p:nvPr/>
        </p:nvSpPr>
        <p:spPr>
          <a:xfrm>
            <a:off x="4726086" y="3959763"/>
            <a:ext cx="1589653" cy="225768"/>
          </a:xfrm>
          <a:prstGeom prst="rightArrow">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0" name="Oval 9">
            <a:extLst>
              <a:ext uri="{FF2B5EF4-FFF2-40B4-BE49-F238E27FC236}">
                <a16:creationId xmlns:a16="http://schemas.microsoft.com/office/drawing/2014/main" id="{4DE8A8BC-3D1C-F76B-A3E4-7F0DC36AEDA9}"/>
              </a:ext>
            </a:extLst>
          </p:cNvPr>
          <p:cNvSpPr/>
          <p:nvPr/>
        </p:nvSpPr>
        <p:spPr>
          <a:xfrm>
            <a:off x="10304730" y="3453863"/>
            <a:ext cx="629187" cy="505900"/>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Tree>
    <p:extLst>
      <p:ext uri="{BB962C8B-B14F-4D97-AF65-F5344CB8AC3E}">
        <p14:creationId xmlns:p14="http://schemas.microsoft.com/office/powerpoint/2010/main" val="205408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9" grpId="0" animBg="1"/>
      <p:bldP spid="9"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 OF ANALYSIS</a:t>
            </a:r>
            <a:endParaRPr lang="en-US" dirty="0"/>
          </a:p>
        </p:txBody>
      </p:sp>
      <p:sp>
        <p:nvSpPr>
          <p:cNvPr id="3" name="Content Placeholder 2"/>
          <p:cNvSpPr>
            <a:spLocks noGrp="1"/>
          </p:cNvSpPr>
          <p:nvPr>
            <p:ph idx="1"/>
          </p:nvPr>
        </p:nvSpPr>
        <p:spPr>
          <a:xfrm>
            <a:off x="680321" y="2336873"/>
            <a:ext cx="10253596" cy="3989786"/>
          </a:xfrm>
        </p:spPr>
        <p:txBody>
          <a:bodyPr>
            <a:normAutofit/>
          </a:bodyPr>
          <a:lstStyle/>
          <a:p>
            <a:r>
              <a:rPr lang="en-GB" sz="2800" i="1" dirty="0">
                <a:latin typeface="Calibri" panose="020F0502020204030204" pitchFamily="34" charset="0"/>
                <a:cs typeface="Times New Roman" panose="02020603050405020304" pitchFamily="18" charset="0"/>
              </a:rPr>
              <a:t>Method Used:</a:t>
            </a:r>
          </a:p>
          <a:p>
            <a:pPr lvl="1"/>
            <a:r>
              <a:rPr lang="en-GB" sz="2800" i="1" dirty="0">
                <a:latin typeface="Calibri" panose="020F0502020204030204" pitchFamily="34" charset="0"/>
                <a:cs typeface="Times New Roman" panose="02020603050405020304" pitchFamily="18" charset="0"/>
              </a:rPr>
              <a:t>Trip Rates calculated per filling bay</a:t>
            </a:r>
          </a:p>
          <a:p>
            <a:pPr lvl="1"/>
            <a:r>
              <a:rPr lang="en-GB" sz="2800" i="1" dirty="0">
                <a:latin typeface="Calibri" panose="020F0502020204030204" pitchFamily="34" charset="0"/>
                <a:cs typeface="Times New Roman" panose="02020603050405020304" pitchFamily="18" charset="0"/>
              </a:rPr>
              <a:t>Total Vehicle Trip Rates used within analysis</a:t>
            </a:r>
          </a:p>
          <a:p>
            <a:pPr lvl="1"/>
            <a:r>
              <a:rPr lang="en-GB" sz="2800" i="1" dirty="0">
                <a:latin typeface="Calibri" panose="020F0502020204030204" pitchFamily="34" charset="0"/>
                <a:cs typeface="Times New Roman" panose="02020603050405020304" pitchFamily="18" charset="0"/>
              </a:rPr>
              <a:t>Total Trip Rates (combined Arrivals &amp; Departures)</a:t>
            </a:r>
          </a:p>
          <a:p>
            <a:pPr lvl="1"/>
            <a:r>
              <a:rPr lang="en-GB" sz="2800" i="1" dirty="0">
                <a:latin typeface="Calibri" panose="020F0502020204030204" pitchFamily="34" charset="0"/>
                <a:cs typeface="Times New Roman" panose="02020603050405020304" pitchFamily="18" charset="0"/>
              </a:rPr>
              <a:t>Time Periods – 0700-1000, 1600-1900 and 0700-1900 also total survey period</a:t>
            </a:r>
          </a:p>
          <a:p>
            <a:pPr lvl="1"/>
            <a:r>
              <a:rPr lang="en-GB" sz="2800" i="1" dirty="0">
                <a:latin typeface="Calibri" panose="020F0502020204030204" pitchFamily="34" charset="0"/>
                <a:cs typeface="Times New Roman" panose="02020603050405020304" pitchFamily="18" charset="0"/>
              </a:rPr>
              <a:t>Trip Rates also shown for peak hour (total two-way)</a:t>
            </a:r>
          </a:p>
          <a:p>
            <a:pPr lvl="1"/>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69863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COMPARATIVE RESULTS - WEEKDAY</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8" name="Rectangle 17">
            <a:extLst>
              <a:ext uri="{FF2B5EF4-FFF2-40B4-BE49-F238E27FC236}">
                <a16:creationId xmlns:a16="http://schemas.microsoft.com/office/drawing/2014/main" id="{C1AE7893-5D87-342A-AE91-5384694B3F00}"/>
              </a:ext>
            </a:extLst>
          </p:cNvPr>
          <p:cNvSpPr/>
          <p:nvPr/>
        </p:nvSpPr>
        <p:spPr>
          <a:xfrm>
            <a:off x="3583460" y="3058549"/>
            <a:ext cx="7350457" cy="3388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A1885D1-9FAC-B1D3-AC39-2D9185CDCA75}"/>
              </a:ext>
            </a:extLst>
          </p:cNvPr>
          <p:cNvSpPr/>
          <p:nvPr/>
        </p:nvSpPr>
        <p:spPr>
          <a:xfrm>
            <a:off x="4253023" y="3700130"/>
            <a:ext cx="4593265" cy="28707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91DA504-5F4A-6D88-05B4-446EE6A00D0D}"/>
              </a:ext>
            </a:extLst>
          </p:cNvPr>
          <p:cNvSpPr/>
          <p:nvPr/>
        </p:nvSpPr>
        <p:spPr>
          <a:xfrm>
            <a:off x="4253022" y="4919375"/>
            <a:ext cx="4593265" cy="28707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D552555-F7F9-48D9-721C-F8B871C45D89}"/>
              </a:ext>
            </a:extLst>
          </p:cNvPr>
          <p:cNvSpPr/>
          <p:nvPr/>
        </p:nvSpPr>
        <p:spPr>
          <a:xfrm>
            <a:off x="4253021" y="6138620"/>
            <a:ext cx="4593265" cy="28707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A29C0BD-6E6C-F231-DB83-182DAFADB713}"/>
              </a:ext>
            </a:extLst>
          </p:cNvPr>
          <p:cNvSpPr/>
          <p:nvPr/>
        </p:nvSpPr>
        <p:spPr>
          <a:xfrm>
            <a:off x="9909543" y="3700130"/>
            <a:ext cx="1024373" cy="28707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72A5678-DBE0-4877-EF28-5880D0E057C4}"/>
              </a:ext>
            </a:extLst>
          </p:cNvPr>
          <p:cNvSpPr/>
          <p:nvPr/>
        </p:nvSpPr>
        <p:spPr>
          <a:xfrm>
            <a:off x="9909543" y="4913276"/>
            <a:ext cx="1024373" cy="28707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DFF405-896E-D0B8-FF92-B8A78304C0FB}"/>
              </a:ext>
            </a:extLst>
          </p:cNvPr>
          <p:cNvSpPr/>
          <p:nvPr/>
        </p:nvSpPr>
        <p:spPr>
          <a:xfrm>
            <a:off x="9909542" y="6126422"/>
            <a:ext cx="1024373" cy="299277"/>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F9FFC5D-F036-F47F-66B4-58827BF528E1}"/>
              </a:ext>
            </a:extLst>
          </p:cNvPr>
          <p:cNvPicPr>
            <a:picLocks noChangeAspect="1"/>
          </p:cNvPicPr>
          <p:nvPr/>
        </p:nvPicPr>
        <p:blipFill>
          <a:blip r:embed="rId4"/>
          <a:stretch>
            <a:fillRect/>
          </a:stretch>
        </p:blipFill>
        <p:spPr>
          <a:xfrm>
            <a:off x="750401" y="2189189"/>
            <a:ext cx="10183514" cy="4268409"/>
          </a:xfrm>
          <a:prstGeom prst="rect">
            <a:avLst/>
          </a:prstGeom>
        </p:spPr>
      </p:pic>
      <p:sp>
        <p:nvSpPr>
          <p:cNvPr id="11" name="Oval 10">
            <a:extLst>
              <a:ext uri="{FF2B5EF4-FFF2-40B4-BE49-F238E27FC236}">
                <a16:creationId xmlns:a16="http://schemas.microsoft.com/office/drawing/2014/main" id="{79F2ED0F-6B50-68E1-65C7-C560F2B2D91F}"/>
              </a:ext>
            </a:extLst>
          </p:cNvPr>
          <p:cNvSpPr/>
          <p:nvPr/>
        </p:nvSpPr>
        <p:spPr>
          <a:xfrm>
            <a:off x="4253020" y="4464020"/>
            <a:ext cx="2200943" cy="552428"/>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12" name="Oval 11">
            <a:extLst>
              <a:ext uri="{FF2B5EF4-FFF2-40B4-BE49-F238E27FC236}">
                <a16:creationId xmlns:a16="http://schemas.microsoft.com/office/drawing/2014/main" id="{0C8A4C47-2C33-2830-D26E-94C20276A4BD}"/>
              </a:ext>
            </a:extLst>
          </p:cNvPr>
          <p:cNvSpPr/>
          <p:nvPr/>
        </p:nvSpPr>
        <p:spPr>
          <a:xfrm>
            <a:off x="4273327" y="5676152"/>
            <a:ext cx="2200943" cy="552428"/>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13" name="Oval 12">
            <a:extLst>
              <a:ext uri="{FF2B5EF4-FFF2-40B4-BE49-F238E27FC236}">
                <a16:creationId xmlns:a16="http://schemas.microsoft.com/office/drawing/2014/main" id="{BC119BB2-7ACD-3A33-2960-FCC64B78D01D}"/>
              </a:ext>
            </a:extLst>
          </p:cNvPr>
          <p:cNvSpPr/>
          <p:nvPr/>
        </p:nvSpPr>
        <p:spPr>
          <a:xfrm>
            <a:off x="4253020" y="4787714"/>
            <a:ext cx="2200943" cy="552428"/>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14" name="Oval 13">
            <a:extLst>
              <a:ext uri="{FF2B5EF4-FFF2-40B4-BE49-F238E27FC236}">
                <a16:creationId xmlns:a16="http://schemas.microsoft.com/office/drawing/2014/main" id="{09519538-74F7-B566-3774-C5A971FF06E7}"/>
              </a:ext>
            </a:extLst>
          </p:cNvPr>
          <p:cNvSpPr/>
          <p:nvPr/>
        </p:nvSpPr>
        <p:spPr>
          <a:xfrm>
            <a:off x="4273327" y="5999846"/>
            <a:ext cx="2200943" cy="552428"/>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Tree>
    <p:extLst>
      <p:ext uri="{BB962C8B-B14F-4D97-AF65-F5344CB8AC3E}">
        <p14:creationId xmlns:p14="http://schemas.microsoft.com/office/powerpoint/2010/main" val="275859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AE7893-5D87-342A-AE91-5384694B3F00}"/>
              </a:ext>
            </a:extLst>
          </p:cNvPr>
          <p:cNvSpPr/>
          <p:nvPr/>
        </p:nvSpPr>
        <p:spPr>
          <a:xfrm>
            <a:off x="3583460" y="3058549"/>
            <a:ext cx="7488194" cy="3388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3145757-6470-AF19-0D6C-FF0BBDC5DA16}"/>
              </a:ext>
            </a:extLst>
          </p:cNvPr>
          <p:cNvSpPr/>
          <p:nvPr/>
        </p:nvSpPr>
        <p:spPr>
          <a:xfrm>
            <a:off x="4369980" y="6117355"/>
            <a:ext cx="4593265" cy="28707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1D37754-D13F-032E-8F85-01078BBA4D35}"/>
              </a:ext>
            </a:extLst>
          </p:cNvPr>
          <p:cNvSpPr/>
          <p:nvPr/>
        </p:nvSpPr>
        <p:spPr>
          <a:xfrm>
            <a:off x="10026502" y="4892011"/>
            <a:ext cx="1024373" cy="28707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DA859CA-6589-2D47-4425-7E647C6BAD28}"/>
              </a:ext>
            </a:extLst>
          </p:cNvPr>
          <p:cNvSpPr/>
          <p:nvPr/>
        </p:nvSpPr>
        <p:spPr>
          <a:xfrm>
            <a:off x="10026501" y="6105157"/>
            <a:ext cx="1024373" cy="299277"/>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5C5352B-0154-3C6B-D3E6-218C57190948}"/>
              </a:ext>
            </a:extLst>
          </p:cNvPr>
          <p:cNvSpPr/>
          <p:nvPr/>
        </p:nvSpPr>
        <p:spPr>
          <a:xfrm>
            <a:off x="4369981" y="4898110"/>
            <a:ext cx="4593265" cy="28707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22AD3CE-9578-D67E-4E1E-697FBF3D149C}"/>
              </a:ext>
            </a:extLst>
          </p:cNvPr>
          <p:cNvSpPr/>
          <p:nvPr/>
        </p:nvSpPr>
        <p:spPr>
          <a:xfrm>
            <a:off x="10026502" y="3678865"/>
            <a:ext cx="1024373" cy="28707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A5BD1EE-EDDF-8A33-DF79-66A27B6143C7}"/>
              </a:ext>
            </a:extLst>
          </p:cNvPr>
          <p:cNvSpPr/>
          <p:nvPr/>
        </p:nvSpPr>
        <p:spPr>
          <a:xfrm>
            <a:off x="4369982" y="3678865"/>
            <a:ext cx="4593265" cy="28707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COMPARATIVE RESULTS - WEEKEND</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5" name="Picture 4">
            <a:extLst>
              <a:ext uri="{FF2B5EF4-FFF2-40B4-BE49-F238E27FC236}">
                <a16:creationId xmlns:a16="http://schemas.microsoft.com/office/drawing/2014/main" id="{24EC9AA3-ABD8-1DB8-F650-3CBD7BE3E63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8058" y="2151725"/>
            <a:ext cx="10253594" cy="4295240"/>
          </a:xfrm>
          <a:prstGeom prst="rect">
            <a:avLst/>
          </a:prstGeom>
          <a:noFill/>
          <a:ln>
            <a:noFill/>
          </a:ln>
        </p:spPr>
      </p:pic>
      <p:sp>
        <p:nvSpPr>
          <p:cNvPr id="3" name="Oval 2">
            <a:extLst>
              <a:ext uri="{FF2B5EF4-FFF2-40B4-BE49-F238E27FC236}">
                <a16:creationId xmlns:a16="http://schemas.microsoft.com/office/drawing/2014/main" id="{310264D7-E202-8A8E-61A4-8D945FC3B2E0}"/>
              </a:ext>
            </a:extLst>
          </p:cNvPr>
          <p:cNvSpPr/>
          <p:nvPr/>
        </p:nvSpPr>
        <p:spPr>
          <a:xfrm>
            <a:off x="4328892" y="4464020"/>
            <a:ext cx="2188865" cy="552428"/>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6" name="Oval 5">
            <a:extLst>
              <a:ext uri="{FF2B5EF4-FFF2-40B4-BE49-F238E27FC236}">
                <a16:creationId xmlns:a16="http://schemas.microsoft.com/office/drawing/2014/main" id="{C9B488D1-EAE7-6621-E906-BDDCE56D86A9}"/>
              </a:ext>
            </a:extLst>
          </p:cNvPr>
          <p:cNvSpPr/>
          <p:nvPr/>
        </p:nvSpPr>
        <p:spPr>
          <a:xfrm>
            <a:off x="4349199" y="5676152"/>
            <a:ext cx="2188865" cy="552428"/>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7" name="Oval 6">
            <a:extLst>
              <a:ext uri="{FF2B5EF4-FFF2-40B4-BE49-F238E27FC236}">
                <a16:creationId xmlns:a16="http://schemas.microsoft.com/office/drawing/2014/main" id="{43178A35-DCCD-2FBB-CD85-4A2DE356373D}"/>
              </a:ext>
            </a:extLst>
          </p:cNvPr>
          <p:cNvSpPr/>
          <p:nvPr/>
        </p:nvSpPr>
        <p:spPr>
          <a:xfrm>
            <a:off x="4328892" y="4787714"/>
            <a:ext cx="2188865" cy="552428"/>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8" name="Oval 7">
            <a:extLst>
              <a:ext uri="{FF2B5EF4-FFF2-40B4-BE49-F238E27FC236}">
                <a16:creationId xmlns:a16="http://schemas.microsoft.com/office/drawing/2014/main" id="{1E4885B2-557E-F877-01B5-0DAE6C2164E4}"/>
              </a:ext>
            </a:extLst>
          </p:cNvPr>
          <p:cNvSpPr/>
          <p:nvPr/>
        </p:nvSpPr>
        <p:spPr>
          <a:xfrm>
            <a:off x="4349199" y="5999846"/>
            <a:ext cx="2188865" cy="552428"/>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Tree>
    <p:extLst>
      <p:ext uri="{BB962C8B-B14F-4D97-AF65-F5344CB8AC3E}">
        <p14:creationId xmlns:p14="http://schemas.microsoft.com/office/powerpoint/2010/main" val="15402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0" grpId="0" animBg="1"/>
      <p:bldP spid="10" grpId="1" animBg="1"/>
      <p:bldP spid="12" grpId="0" animBg="1"/>
      <p:bldP spid="12" grpId="1" animBg="1"/>
      <p:bldP spid="9" grpId="0" animBg="1"/>
      <p:bldP spid="9" grpId="1" animBg="1"/>
      <p:bldP spid="3" grpId="0" animBg="1"/>
      <p:bldP spid="3" grpId="1" animBg="1"/>
      <p:bldP spid="6" grpId="0" animBg="1"/>
      <p:bldP spid="6" grpId="1"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OBSERVATIONS - WEEKDAY</a:t>
            </a:r>
            <a:endParaRPr lang="en-US"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
        <p:nvSpPr>
          <p:cNvPr id="18" name="Rectangle 17">
            <a:extLst>
              <a:ext uri="{FF2B5EF4-FFF2-40B4-BE49-F238E27FC236}">
                <a16:creationId xmlns:a16="http://schemas.microsoft.com/office/drawing/2014/main" id="{C1AE7893-5D87-342A-AE91-5384694B3F00}"/>
              </a:ext>
            </a:extLst>
          </p:cNvPr>
          <p:cNvSpPr/>
          <p:nvPr/>
        </p:nvSpPr>
        <p:spPr>
          <a:xfrm>
            <a:off x="3477134" y="3040912"/>
            <a:ext cx="5847619" cy="3422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2982477-9463-D898-8282-57C48EBE1930}"/>
              </a:ext>
            </a:extLst>
          </p:cNvPr>
          <p:cNvPicPr>
            <a:picLocks noChangeAspect="1"/>
          </p:cNvPicPr>
          <p:nvPr/>
        </p:nvPicPr>
        <p:blipFill>
          <a:blip r:embed="rId4"/>
          <a:stretch>
            <a:fillRect/>
          </a:stretch>
        </p:blipFill>
        <p:spPr>
          <a:xfrm>
            <a:off x="680321" y="2136536"/>
            <a:ext cx="8644432" cy="4327318"/>
          </a:xfrm>
          <a:prstGeom prst="rect">
            <a:avLst/>
          </a:prstGeom>
        </p:spPr>
      </p:pic>
      <p:sp>
        <p:nvSpPr>
          <p:cNvPr id="3" name="Oval 2">
            <a:extLst>
              <a:ext uri="{FF2B5EF4-FFF2-40B4-BE49-F238E27FC236}">
                <a16:creationId xmlns:a16="http://schemas.microsoft.com/office/drawing/2014/main" id="{9DFE8D0F-CC88-2BAE-BB7C-788826067DA2}"/>
              </a:ext>
            </a:extLst>
          </p:cNvPr>
          <p:cNvSpPr/>
          <p:nvPr/>
        </p:nvSpPr>
        <p:spPr>
          <a:xfrm>
            <a:off x="3572539" y="4476169"/>
            <a:ext cx="1084521" cy="882640"/>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6" name="Oval 5">
            <a:extLst>
              <a:ext uri="{FF2B5EF4-FFF2-40B4-BE49-F238E27FC236}">
                <a16:creationId xmlns:a16="http://schemas.microsoft.com/office/drawing/2014/main" id="{3A1BE9CB-8831-30F1-F8BE-C7DD3C7C6845}"/>
              </a:ext>
            </a:extLst>
          </p:cNvPr>
          <p:cNvSpPr/>
          <p:nvPr/>
        </p:nvSpPr>
        <p:spPr>
          <a:xfrm>
            <a:off x="4699302" y="4476169"/>
            <a:ext cx="1084521" cy="882640"/>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8" name="Oval 7">
            <a:extLst>
              <a:ext uri="{FF2B5EF4-FFF2-40B4-BE49-F238E27FC236}">
                <a16:creationId xmlns:a16="http://schemas.microsoft.com/office/drawing/2014/main" id="{9C03AFA7-A800-3BEC-10F3-247DCD9AF0C2}"/>
              </a:ext>
            </a:extLst>
          </p:cNvPr>
          <p:cNvSpPr/>
          <p:nvPr/>
        </p:nvSpPr>
        <p:spPr>
          <a:xfrm>
            <a:off x="3572539" y="5676027"/>
            <a:ext cx="1084521" cy="882640"/>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9" name="Oval 8">
            <a:extLst>
              <a:ext uri="{FF2B5EF4-FFF2-40B4-BE49-F238E27FC236}">
                <a16:creationId xmlns:a16="http://schemas.microsoft.com/office/drawing/2014/main" id="{6A6515DB-8E1A-68A4-D9C2-35960C1045D5}"/>
              </a:ext>
            </a:extLst>
          </p:cNvPr>
          <p:cNvSpPr/>
          <p:nvPr/>
        </p:nvSpPr>
        <p:spPr>
          <a:xfrm>
            <a:off x="4699302" y="5676027"/>
            <a:ext cx="1084521" cy="882640"/>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10" name="Oval 9">
            <a:extLst>
              <a:ext uri="{FF2B5EF4-FFF2-40B4-BE49-F238E27FC236}">
                <a16:creationId xmlns:a16="http://schemas.microsoft.com/office/drawing/2014/main" id="{F1F6F02C-FD89-E72D-6D5C-D23B82BE4CA5}"/>
              </a:ext>
            </a:extLst>
          </p:cNvPr>
          <p:cNvSpPr/>
          <p:nvPr/>
        </p:nvSpPr>
        <p:spPr>
          <a:xfrm>
            <a:off x="5826065" y="5676027"/>
            <a:ext cx="1084521" cy="882640"/>
          </a:xfrm>
          <a:prstGeom prst="ellipse">
            <a:avLst/>
          </a:prstGeom>
          <a:noFill/>
          <a:ln w="508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Tree>
    <p:extLst>
      <p:ext uri="{BB962C8B-B14F-4D97-AF65-F5344CB8AC3E}">
        <p14:creationId xmlns:p14="http://schemas.microsoft.com/office/powerpoint/2010/main" val="405713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8" grpId="0" animBg="1"/>
      <p:bldP spid="8" grpId="1" animBg="1"/>
      <p:bldP spid="9" grpId="0" animBg="1"/>
      <p:bldP spid="9" grpId="1" animBg="1"/>
      <p:bldP spid="10" grpId="0" animBg="1"/>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6" ma:contentTypeDescription="Create a new document." ma:contentTypeScope="" ma:versionID="ead28d4744be094844f936a473f5cb10">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438d7176f658b9b9c9b71172c6b79011"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Props1.xml><?xml version="1.0" encoding="utf-8"?>
<ds:datastoreItem xmlns:ds="http://schemas.openxmlformats.org/officeDocument/2006/customXml" ds:itemID="{F6419AEA-2C63-4B93-915B-B7CCCC9702A5}">
  <ds:schemaRefs>
    <ds:schemaRef ds:uri="http://schemas.microsoft.com/sharepoint/v3/contenttype/forms"/>
  </ds:schemaRefs>
</ds:datastoreItem>
</file>

<file path=customXml/itemProps2.xml><?xml version="1.0" encoding="utf-8"?>
<ds:datastoreItem xmlns:ds="http://schemas.openxmlformats.org/officeDocument/2006/customXml" ds:itemID="{1318E06C-B205-45F1-93AB-D2BAB84C0C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7F1CFE-0BD7-4A25-8E09-6A6F1FEC8EE1}">
  <ds:schemaRefs>
    <ds:schemaRef ds:uri="http://schemas.microsoft.com/office/2006/metadata/properties"/>
    <ds:schemaRef ds:uri="http://schemas.microsoft.com/office/infopath/2007/PartnerControls"/>
    <ds:schemaRef ds:uri="d0294d5e-4e3d-4b1c-9473-73456619eb66"/>
    <ds:schemaRef ds:uri="6b2095e5-45cc-46a0-a5ff-7534f9b29bc9"/>
  </ds:schemaRefs>
</ds:datastoreItem>
</file>

<file path=docProps/app.xml><?xml version="1.0" encoding="utf-8"?>
<Properties xmlns="http://schemas.openxmlformats.org/officeDocument/2006/extended-properties" xmlns:vt="http://schemas.openxmlformats.org/officeDocument/2006/docPropsVTypes">
  <Template>TM04033917[[fn=Berlin]]</Template>
  <TotalTime>1521</TotalTime>
  <Words>2889</Words>
  <Application>Microsoft Office PowerPoint</Application>
  <PresentationFormat>Widescreen</PresentationFormat>
  <Paragraphs>219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Trebuchet MS</vt:lpstr>
      <vt:lpstr>Berlin</vt:lpstr>
      <vt:lpstr>A COMPARATIVE TRIP RATE ANALYSIS OF PETROL FILLING STATIONS WITH AND WITHOUT SIGNIFICANT RETAIL</vt:lpstr>
      <vt:lpstr>BACKGROUND</vt:lpstr>
      <vt:lpstr>DEFINITIONS</vt:lpstr>
      <vt:lpstr>SURVEY SAMPLES</vt:lpstr>
      <vt:lpstr>SURVEY SAMPLES</vt:lpstr>
      <vt:lpstr>METHOD OF ANALYSIS</vt:lpstr>
      <vt:lpstr>COMPARATIVE RESULTS - WEEKDAY</vt:lpstr>
      <vt:lpstr>COMPARATIVE RESULTS - WEEKEND</vt:lpstr>
      <vt:lpstr>OBSERVATIONS - WEEKDAY</vt:lpstr>
      <vt:lpstr>OBSERVATIONS - WEEKEND</vt:lpstr>
      <vt:lpstr>OBSERVATIONS – COMPARISON OF WEEKDAY AND WEEKEND PERCENTAGES</vt:lpstr>
      <vt:lpstr>WHAT HAS BEEN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AD-HOC COMMISSIONED SURVEYS &amp; THE TRICS BUREAU SERVICE – AN UPDATE</dc:title>
  <dc:creator>Ian</dc:creator>
  <cp:lastModifiedBy>Ian Coles | TRICS</cp:lastModifiedBy>
  <cp:revision>140</cp:revision>
  <dcterms:created xsi:type="dcterms:W3CDTF">2016-11-21T13:17:53Z</dcterms:created>
  <dcterms:modified xsi:type="dcterms:W3CDTF">2022-11-24T14:45:37Z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